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ef Bold" panose="020B0604020202020204" charset="-79"/>
      <p:regular r:id="rId17"/>
    </p:embeddedFont>
    <p:embeddedFont>
      <p:font typeface="Anton" pitchFamily="2" charset="0"/>
      <p:regular r:id="rId18"/>
    </p:embeddedFont>
    <p:embeddedFont>
      <p:font typeface="Courier PS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Quattrocento" panose="020205020300000004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10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" y="7803604"/>
            <a:ext cx="4932342" cy="3245396"/>
            <a:chOff x="0" y="0"/>
            <a:chExt cx="1422380" cy="935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0200" y="2826534"/>
            <a:ext cx="4932342" cy="6599768"/>
            <a:chOff x="0" y="0"/>
            <a:chExt cx="6576456" cy="879969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5425" b="5425"/>
            <a:stretch>
              <a:fillRect/>
            </a:stretch>
          </p:blipFill>
          <p:spPr>
            <a:xfrm>
              <a:off x="0" y="0"/>
              <a:ext cx="6576456" cy="879969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418639" y="-221824"/>
            <a:ext cx="1050414" cy="3048359"/>
            <a:chOff x="0" y="0"/>
            <a:chExt cx="302917" cy="8790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2129" y="1858893"/>
            <a:ext cx="6426875" cy="106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1"/>
              </a:lnSpc>
              <a:spcBef>
                <a:spcPct val="0"/>
              </a:spcBef>
            </a:pPr>
            <a:r>
              <a:rPr lang="en-US" sz="5879">
                <a:solidFill>
                  <a:srgbClr val="FFFFFF"/>
                </a:solidFill>
                <a:latin typeface="Poppins"/>
              </a:rPr>
              <a:t>Capstone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93547" y="5826165"/>
            <a:ext cx="9059527" cy="81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6"/>
              </a:lnSpc>
              <a:spcBef>
                <a:spcPct val="0"/>
              </a:spcBef>
            </a:pPr>
            <a:r>
              <a:rPr lang="en-US" sz="4590">
                <a:solidFill>
                  <a:srgbClr val="FCFC04"/>
                </a:solidFill>
                <a:latin typeface="Poppins"/>
              </a:rPr>
              <a:t>Author</a:t>
            </a:r>
            <a:r>
              <a:rPr lang="en-US" sz="4590">
                <a:solidFill>
                  <a:srgbClr val="FFFFFF"/>
                </a:solidFill>
                <a:latin typeface="Poppins"/>
              </a:rPr>
              <a:t>: Ahmed Mahamid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1230" y="7074329"/>
            <a:ext cx="8946570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4"/>
              </a:lnSpc>
              <a:spcBef>
                <a:spcPct val="0"/>
              </a:spcBef>
            </a:pPr>
            <a:r>
              <a:rPr lang="en-US" sz="4589" dirty="0">
                <a:solidFill>
                  <a:srgbClr val="FCFC04"/>
                </a:solidFill>
                <a:latin typeface="Poppins"/>
              </a:rPr>
              <a:t>Supervisor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: 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Prof.Zeev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Barzily</a:t>
            </a:r>
            <a:endParaRPr lang="en-US" sz="4589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812035" y="265697"/>
            <a:ext cx="4824470" cy="1878228"/>
            <a:chOff x="0" y="0"/>
            <a:chExt cx="1270642" cy="4946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FCFC0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250" y="57292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AutoShape 20"/>
          <p:cNvSpPr/>
          <p:nvPr/>
        </p:nvSpPr>
        <p:spPr>
          <a:xfrm>
            <a:off x="14764966" y="984665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1" name="TextBox 21"/>
          <p:cNvSpPr txBox="1"/>
          <p:nvPr/>
        </p:nvSpPr>
        <p:spPr>
          <a:xfrm>
            <a:off x="15898525" y="963871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-9259641" y="276880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9346358" y="1180965"/>
            <a:ext cx="8298148" cy="8691486"/>
          </a:xfrm>
          <a:custGeom>
            <a:avLst/>
            <a:gdLst/>
            <a:ahLst/>
            <a:cxnLst/>
            <a:rect l="l" t="t" r="r" b="b"/>
            <a:pathLst>
              <a:path w="8298148" h="8691486">
                <a:moveTo>
                  <a:pt x="0" y="0"/>
                </a:moveTo>
                <a:lnTo>
                  <a:pt x="8298149" y="0"/>
                </a:lnTo>
                <a:lnTo>
                  <a:pt x="8298149" y="8691485"/>
                </a:lnTo>
                <a:lnTo>
                  <a:pt x="0" y="869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VERIICATIO-TESTING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790" y="3324388"/>
            <a:ext cx="4962638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UNIT TESTING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5601850" y="1002324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735408" y="981530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-9259641" y="276880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783854" y="1411849"/>
            <a:ext cx="8936236" cy="7846451"/>
          </a:xfrm>
          <a:custGeom>
            <a:avLst/>
            <a:gdLst/>
            <a:ahLst/>
            <a:cxnLst/>
            <a:rect l="l" t="t" r="r" b="b"/>
            <a:pathLst>
              <a:path w="8936236" h="7846451">
                <a:moveTo>
                  <a:pt x="0" y="0"/>
                </a:moveTo>
                <a:lnTo>
                  <a:pt x="8936236" y="0"/>
                </a:lnTo>
                <a:lnTo>
                  <a:pt x="8936236" y="7846451"/>
                </a:lnTo>
                <a:lnTo>
                  <a:pt x="0" y="7846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VERIICATIO-TESTING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5470" y="3393861"/>
            <a:ext cx="4962638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MANUAL TESTING</a:t>
            </a:r>
          </a:p>
          <a:p>
            <a:pPr algn="l">
              <a:lnSpc>
                <a:spcPts val="2518"/>
              </a:lnSpc>
            </a:pPr>
            <a:endParaRPr lang="en-US" sz="2623">
              <a:solidFill>
                <a:srgbClr val="FCFC04"/>
              </a:solidFill>
              <a:latin typeface="Anton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5677433" y="9668540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10992" y="9460594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9259641" y="4344416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9012983" y="1752780"/>
            <a:ext cx="8246317" cy="6655538"/>
          </a:xfrm>
          <a:custGeom>
            <a:avLst/>
            <a:gdLst/>
            <a:ahLst/>
            <a:cxnLst/>
            <a:rect l="l" t="t" r="r" b="b"/>
            <a:pathLst>
              <a:path w="8246317" h="6655538">
                <a:moveTo>
                  <a:pt x="0" y="0"/>
                </a:moveTo>
                <a:lnTo>
                  <a:pt x="8246317" y="0"/>
                </a:lnTo>
                <a:lnTo>
                  <a:pt x="8246317" y="6655537"/>
                </a:lnTo>
                <a:lnTo>
                  <a:pt x="0" y="6655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289047" y="1752780"/>
            <a:ext cx="8854953" cy="224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9259641" y="4344416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544970" y="1330507"/>
            <a:ext cx="8714330" cy="7476039"/>
          </a:xfrm>
          <a:custGeom>
            <a:avLst/>
            <a:gdLst/>
            <a:ahLst/>
            <a:cxnLst/>
            <a:rect l="l" t="t" r="r" b="b"/>
            <a:pathLst>
              <a:path w="8714330" h="7476039">
                <a:moveTo>
                  <a:pt x="0" y="0"/>
                </a:moveTo>
                <a:lnTo>
                  <a:pt x="8714330" y="0"/>
                </a:lnTo>
                <a:lnTo>
                  <a:pt x="8714330" y="7476039"/>
                </a:lnTo>
                <a:lnTo>
                  <a:pt x="0" y="7476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289047" y="1752780"/>
            <a:ext cx="8854953" cy="224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NON-FUNCTIONAL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7696099" y="342378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752780"/>
            <a:ext cx="8854953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PROCESS 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477" y="4182368"/>
            <a:ext cx="8482832" cy="416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Requirement Gathering and Analysis.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Planning the System.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Working Alone.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Testing.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6060" y="2734142"/>
            <a:ext cx="9102754" cy="20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15099">
                <a:solidFill>
                  <a:srgbClr val="FFFFFF"/>
                </a:solidFill>
                <a:latin typeface="Anton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32652" y="2005147"/>
            <a:ext cx="4813664" cy="7361329"/>
            <a:chOff x="0" y="0"/>
            <a:chExt cx="6418219" cy="981510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925" r="925"/>
            <a:stretch>
              <a:fillRect/>
            </a:stretch>
          </p:blipFill>
          <p:spPr>
            <a:xfrm>
              <a:off x="0" y="0"/>
              <a:ext cx="6418219" cy="981510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5400000">
            <a:off x="10257953" y="6259666"/>
            <a:ext cx="2749398" cy="943685"/>
            <a:chOff x="0" y="0"/>
            <a:chExt cx="792867" cy="272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2867" cy="272138"/>
            </a:xfrm>
            <a:custGeom>
              <a:avLst/>
              <a:gdLst/>
              <a:ahLst/>
              <a:cxnLst/>
              <a:rect l="l" t="t" r="r" b="b"/>
              <a:pathLst>
                <a:path w="792867" h="272138">
                  <a:moveTo>
                    <a:pt x="0" y="0"/>
                  </a:moveTo>
                  <a:lnTo>
                    <a:pt x="792867" y="0"/>
                  </a:lnTo>
                  <a:lnTo>
                    <a:pt x="792867" y="272138"/>
                  </a:lnTo>
                  <a:lnTo>
                    <a:pt x="0" y="27213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92867" cy="338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AutoShape 11"/>
          <p:cNvSpPr/>
          <p:nvPr/>
        </p:nvSpPr>
        <p:spPr>
          <a:xfrm>
            <a:off x="-6611178" y="493622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2" name="Group 12"/>
          <p:cNvGrpSpPr/>
          <p:nvPr/>
        </p:nvGrpSpPr>
        <p:grpSpPr>
          <a:xfrm>
            <a:off x="287749" y="5545742"/>
            <a:ext cx="10418335" cy="2473725"/>
            <a:chOff x="0" y="0"/>
            <a:chExt cx="13891114" cy="32983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13891114" cy="30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1"/>
                </a:lnSpc>
                <a:spcBef>
                  <a:spcPct val="0"/>
                </a:spcBef>
              </a:pPr>
              <a:r>
                <a:rPr lang="en-US" sz="4337">
                  <a:solidFill>
                    <a:srgbClr val="B3CBB5"/>
                  </a:solidFill>
                  <a:latin typeface="Quattrocento"/>
                </a:rPr>
                <a:t>"Empower your sports club with our innovative management system—where efficiency meets excellence."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49134" y="2864250"/>
              <a:ext cx="12792846" cy="43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r>
                <a:rPr lang="en-US" sz="1808" spc="200">
                  <a:solidFill>
                    <a:srgbClr val="FCFC04"/>
                  </a:solidFill>
                  <a:latin typeface="Courier PS"/>
                </a:rPr>
                <a:t>SETTING YOU UP FOR SUCCESS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271942" y="2003024"/>
              <a:ext cx="2579551" cy="91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661956" y="9748595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6795514" y="9540649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" y="7803604"/>
            <a:ext cx="4932342" cy="3245396"/>
            <a:chOff x="0" y="0"/>
            <a:chExt cx="1422380" cy="935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2035" y="265697"/>
            <a:ext cx="4824470" cy="1878228"/>
            <a:chOff x="0" y="0"/>
            <a:chExt cx="1270642" cy="494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FCFC0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0200" y="2826534"/>
            <a:ext cx="4932342" cy="6599768"/>
            <a:chOff x="0" y="0"/>
            <a:chExt cx="6576456" cy="879969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5437" r="35437"/>
            <a:stretch>
              <a:fillRect/>
            </a:stretch>
          </p:blipFill>
          <p:spPr>
            <a:xfrm>
              <a:off x="0" y="0"/>
              <a:ext cx="6576456" cy="879969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893845" y="-221824"/>
            <a:ext cx="3524794" cy="3048359"/>
            <a:chOff x="0" y="0"/>
            <a:chExt cx="4699725" cy="406447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11481" r="11481"/>
            <a:stretch>
              <a:fillRect/>
            </a:stretch>
          </p:blipFill>
          <p:spPr>
            <a:xfrm>
              <a:off x="0" y="0"/>
              <a:ext cx="4699725" cy="406447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7418639" y="-221824"/>
            <a:ext cx="1050414" cy="3048359"/>
            <a:chOff x="0" y="0"/>
            <a:chExt cx="302917" cy="8790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95250" y="57292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8" name="Group 18"/>
          <p:cNvGrpSpPr/>
          <p:nvPr/>
        </p:nvGrpSpPr>
        <p:grpSpPr>
          <a:xfrm>
            <a:off x="1600200" y="2736330"/>
            <a:ext cx="4932342" cy="6689972"/>
            <a:chOff x="0" y="0"/>
            <a:chExt cx="6576456" cy="891996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 t="4986" b="4986"/>
            <a:stretch>
              <a:fillRect/>
            </a:stretch>
          </p:blipFill>
          <p:spPr>
            <a:xfrm>
              <a:off x="0" y="0"/>
              <a:ext cx="6576456" cy="8919963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8847727" y="4999078"/>
            <a:ext cx="11498107" cy="25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0"/>
              </a:lnSpc>
            </a:pPr>
            <a:r>
              <a:rPr lang="en-US" sz="18295">
                <a:solidFill>
                  <a:srgbClr val="FFFFFF"/>
                </a:solidFill>
                <a:latin typeface="Anton"/>
              </a:rPr>
              <a:t>FITHUB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9751" y="3788614"/>
            <a:ext cx="9468187" cy="60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  <a:spcBef>
                <a:spcPct val="0"/>
              </a:spcBef>
            </a:pPr>
            <a:r>
              <a:rPr lang="en-US" sz="3327" spc="1237">
                <a:solidFill>
                  <a:srgbClr val="FCFC04"/>
                </a:solidFill>
                <a:latin typeface="Poppins"/>
              </a:rPr>
              <a:t>Sport club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4634914" y="9576254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4" name="TextBox 24"/>
          <p:cNvSpPr txBox="1"/>
          <p:nvPr/>
        </p:nvSpPr>
        <p:spPr>
          <a:xfrm>
            <a:off x="15768472" y="9368308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CONTENT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15216643" y="940909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6350202" y="920115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077" y="4020443"/>
            <a:ext cx="11427594" cy="497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introduction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problems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solution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Features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product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Verification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requirements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562009" y="2436134"/>
            <a:ext cx="7854991" cy="12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3954" y="4220216"/>
            <a:ext cx="9615342" cy="316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461">
                <a:solidFill>
                  <a:srgbClr val="FFFFFF"/>
                </a:solidFill>
                <a:latin typeface="Poppins"/>
              </a:rPr>
              <a:t>My sports club management system helps to manage club operations with its user-friendly platform. Members can easily register for courses and manage appointments, while instructors and administrators benefit from streamlined course and instructor management. Enhance your club experience with our all-in-one solution.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538932" y="8912077"/>
            <a:ext cx="4932342" cy="3245396"/>
            <a:chOff x="0" y="0"/>
            <a:chExt cx="1422380" cy="935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9965" y="-593998"/>
            <a:ext cx="8271941" cy="7522710"/>
            <a:chOff x="0" y="0"/>
            <a:chExt cx="2385448" cy="2169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5448" cy="2169387"/>
            </a:xfrm>
            <a:custGeom>
              <a:avLst/>
              <a:gdLst/>
              <a:ahLst/>
              <a:cxnLst/>
              <a:rect l="l" t="t" r="r" b="b"/>
              <a:pathLst>
                <a:path w="2385448" h="2169387">
                  <a:moveTo>
                    <a:pt x="0" y="0"/>
                  </a:moveTo>
                  <a:lnTo>
                    <a:pt x="2385448" y="0"/>
                  </a:lnTo>
                  <a:lnTo>
                    <a:pt x="2385448" y="2169387"/>
                  </a:lnTo>
                  <a:lnTo>
                    <a:pt x="0" y="2169387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385448" cy="223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15231" y="2312309"/>
            <a:ext cx="6744069" cy="5552605"/>
            <a:chOff x="0" y="0"/>
            <a:chExt cx="8992092" cy="74034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9514" r="9514"/>
            <a:stretch>
              <a:fillRect/>
            </a:stretch>
          </p:blipFill>
          <p:spPr>
            <a:xfrm>
              <a:off x="0" y="0"/>
              <a:ext cx="8992092" cy="7403474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 rot="-10800000" flipH="1" flipV="1">
            <a:off x="4498962" y="9332345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939494" y="8704114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5805935" y="8912060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6" name="AutoShape 16"/>
          <p:cNvSpPr/>
          <p:nvPr/>
        </p:nvSpPr>
        <p:spPr>
          <a:xfrm>
            <a:off x="-7112041" y="3979085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PROBLEMS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5277" y="1481303"/>
            <a:ext cx="3045778" cy="8156741"/>
            <a:chOff x="0" y="0"/>
            <a:chExt cx="4061038" cy="10875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7560" r="37560"/>
            <a:stretch>
              <a:fillRect/>
            </a:stretch>
          </p:blipFill>
          <p:spPr>
            <a:xfrm>
              <a:off x="0" y="0"/>
              <a:ext cx="4061038" cy="108756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74826" y="4528261"/>
            <a:ext cx="873233" cy="880883"/>
            <a:chOff x="0" y="0"/>
            <a:chExt cx="251821" cy="2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4826" y="7613388"/>
            <a:ext cx="873233" cy="880883"/>
            <a:chOff x="0" y="0"/>
            <a:chExt cx="251821" cy="2540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65470" y="4857791"/>
            <a:ext cx="491944" cy="221822"/>
          </a:xfrm>
          <a:custGeom>
            <a:avLst/>
            <a:gdLst/>
            <a:ahLst/>
            <a:cxnLst/>
            <a:rect l="l" t="t" r="r" b="b"/>
            <a:pathLst>
              <a:path w="491944" h="221822">
                <a:moveTo>
                  <a:pt x="0" y="0"/>
                </a:moveTo>
                <a:lnTo>
                  <a:pt x="491944" y="0"/>
                </a:lnTo>
                <a:lnTo>
                  <a:pt x="491944" y="221822"/>
                </a:lnTo>
                <a:lnTo>
                  <a:pt x="0" y="22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1513091" y="4444383"/>
            <a:ext cx="7707815" cy="66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4"/>
              </a:lnSpc>
            </a:pPr>
            <a:r>
              <a:rPr lang="en-US" sz="2629">
                <a:solidFill>
                  <a:srgbClr val="FCFC04"/>
                </a:solidFill>
                <a:latin typeface="Anton"/>
              </a:rPr>
              <a:t>POOR COMMUNICATION WITH MEMBERS</a:t>
            </a:r>
          </a:p>
          <a:p>
            <a:pPr algn="just">
              <a:lnSpc>
                <a:spcPts val="2524"/>
              </a:lnSpc>
            </a:pPr>
            <a:r>
              <a:rPr lang="en-US" sz="2629">
                <a:solidFill>
                  <a:srgbClr val="FCFC04"/>
                </a:solidFill>
                <a:latin typeface="Anto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0988" y="7670538"/>
            <a:ext cx="432656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DATA MANAGEMENT CHALLENGES:</a:t>
            </a:r>
          </a:p>
        </p:txBody>
      </p:sp>
      <p:sp>
        <p:nvSpPr>
          <p:cNvPr id="15" name="Freeform 1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AutoShape 16"/>
          <p:cNvSpPr/>
          <p:nvPr/>
        </p:nvSpPr>
        <p:spPr>
          <a:xfrm>
            <a:off x="-10214012" y="4013911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7" name="Group 17"/>
          <p:cNvGrpSpPr/>
          <p:nvPr/>
        </p:nvGrpSpPr>
        <p:grpSpPr>
          <a:xfrm>
            <a:off x="7914743" y="4449332"/>
            <a:ext cx="873233" cy="880883"/>
            <a:chOff x="0" y="0"/>
            <a:chExt cx="251821" cy="2540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220906" y="4506482"/>
            <a:ext cx="4770883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LACK OF MARKETING OPPORTUNITIES: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05387" y="7613388"/>
            <a:ext cx="873233" cy="880883"/>
            <a:chOff x="0" y="0"/>
            <a:chExt cx="251821" cy="2540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411550" y="7670538"/>
            <a:ext cx="4800321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POOR CUSTOMER SERVICE: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57504" y="5057930"/>
            <a:ext cx="5719064" cy="123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FFFFFF"/>
                </a:solidFill>
                <a:latin typeface="Alef Bold"/>
              </a:rPr>
              <a:t> Difficulty effectively communicating   with members, leading to decreased participation and member churn.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4551" y="8150549"/>
            <a:ext cx="4332999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Difficulty tracking member data, such as contact information, payment details, and attendance records.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20906" y="5076825"/>
            <a:ext cx="496263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 Difficulty reaching a new audience and attracting new members.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20906" y="8150549"/>
            <a:ext cx="499096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Difficulty responding to member inquiries and providing technical support.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5828399" y="977771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0" name="TextBox 30"/>
          <p:cNvSpPr txBox="1"/>
          <p:nvPr/>
        </p:nvSpPr>
        <p:spPr>
          <a:xfrm>
            <a:off x="16961957" y="9569773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5277" y="1481303"/>
            <a:ext cx="3045778" cy="8156741"/>
            <a:chOff x="0" y="0"/>
            <a:chExt cx="4061038" cy="10875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7560" r="37560"/>
            <a:stretch>
              <a:fillRect/>
            </a:stretch>
          </p:blipFill>
          <p:spPr>
            <a:xfrm>
              <a:off x="0" y="0"/>
              <a:ext cx="4061038" cy="108756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5041" y="4008890"/>
            <a:ext cx="873233" cy="880883"/>
            <a:chOff x="0" y="0"/>
            <a:chExt cx="251821" cy="2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482057" y="4310355"/>
            <a:ext cx="416510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WEBSITE: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460397" y="9666619"/>
            <a:ext cx="909098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326838" y="9874565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AutoShape 14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5" name="Group 15"/>
          <p:cNvGrpSpPr/>
          <p:nvPr/>
        </p:nvGrpSpPr>
        <p:grpSpPr>
          <a:xfrm>
            <a:off x="7859415" y="4008890"/>
            <a:ext cx="873233" cy="880883"/>
            <a:chOff x="0" y="0"/>
            <a:chExt cx="251821" cy="2540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20906" y="4242366"/>
            <a:ext cx="4962638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CRM MANAGEMENT SYSTEM:</a:t>
            </a:r>
          </a:p>
          <a:p>
            <a:pPr algn="l">
              <a:lnSpc>
                <a:spcPts val="2518"/>
              </a:lnSpc>
            </a:pPr>
            <a:endParaRPr lang="en-US" sz="2623">
              <a:solidFill>
                <a:srgbClr val="FCFC04"/>
              </a:solidFill>
              <a:latin typeface="Anton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701657" y="5318399"/>
            <a:ext cx="6395774" cy="323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Effective communication platform to interact with members.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Primary marketing channel to attract new members.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Tool for providing excellent customer service.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68954" y="5337449"/>
            <a:ext cx="5681277" cy="282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Automate repetitive tasks to save time and resources.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Analyze member behavior data and preferences.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Reduce operational costs and improve efficiency.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endParaRPr lang="en-US" sz="228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502851" y="1522401"/>
            <a:ext cx="8275834" cy="3955105"/>
            <a:chOff x="0" y="0"/>
            <a:chExt cx="11034445" cy="527347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774" r="4774"/>
            <a:stretch>
              <a:fillRect/>
            </a:stretch>
          </p:blipFill>
          <p:spPr>
            <a:xfrm>
              <a:off x="0" y="0"/>
              <a:ext cx="11034445" cy="5273474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AutoShape 8"/>
          <p:cNvSpPr/>
          <p:nvPr/>
        </p:nvSpPr>
        <p:spPr>
          <a:xfrm>
            <a:off x="15736028" y="10002847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9" name="AutoShape 9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9502851" y="5928820"/>
            <a:ext cx="8275834" cy="3923231"/>
          </a:xfrm>
          <a:custGeom>
            <a:avLst/>
            <a:gdLst/>
            <a:ahLst/>
            <a:cxnLst/>
            <a:rect l="l" t="t" r="r" b="b"/>
            <a:pathLst>
              <a:path w="8275834" h="3923231">
                <a:moveTo>
                  <a:pt x="0" y="0"/>
                </a:moveTo>
                <a:lnTo>
                  <a:pt x="8275834" y="0"/>
                </a:lnTo>
                <a:lnTo>
                  <a:pt x="8275834" y="3923231"/>
                </a:lnTo>
                <a:lnTo>
                  <a:pt x="0" y="3923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172" b="-717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69587" y="9794901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1077" y="4029968"/>
            <a:ext cx="8832923" cy="555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increasing the club's visibility in search engine results.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multi-language website and CRM, (Customer Relationship Management)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Website compliant with accessibility standards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facebook comment system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smart platform to handle   communications smoothly 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9497331" y="880926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5340871" y="2130259"/>
            <a:ext cx="12398233" cy="6829836"/>
          </a:xfrm>
          <a:custGeom>
            <a:avLst/>
            <a:gdLst/>
            <a:ahLst/>
            <a:cxnLst/>
            <a:rect l="l" t="t" r="r" b="b"/>
            <a:pathLst>
              <a:path w="12398233" h="6829836">
                <a:moveTo>
                  <a:pt x="0" y="0"/>
                </a:moveTo>
                <a:lnTo>
                  <a:pt x="12398233" y="0"/>
                </a:lnTo>
                <a:lnTo>
                  <a:pt x="12398233" y="6829836"/>
                </a:lnTo>
                <a:lnTo>
                  <a:pt x="0" y="6829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73" r="-147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0889" y="860132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USE CASE DIAGRAM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216643" y="9649261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15216643" y="9708568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6005061" y="2130259"/>
            <a:ext cx="11627671" cy="6692096"/>
          </a:xfrm>
          <a:custGeom>
            <a:avLst/>
            <a:gdLst/>
            <a:ahLst/>
            <a:cxnLst/>
            <a:rect l="l" t="t" r="r" b="b"/>
            <a:pathLst>
              <a:path w="11627671" h="6692096">
                <a:moveTo>
                  <a:pt x="0" y="0"/>
                </a:moveTo>
                <a:lnTo>
                  <a:pt x="11627670" y="0"/>
                </a:lnTo>
                <a:lnTo>
                  <a:pt x="11627670" y="6692096"/>
                </a:lnTo>
                <a:lnTo>
                  <a:pt x="0" y="669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50062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329</Words>
  <Application>Microsoft Office PowerPoint</Application>
  <PresentationFormat>Custom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Poppins</vt:lpstr>
      <vt:lpstr>Alef Bold</vt:lpstr>
      <vt:lpstr>Anton Ultra-Bold</vt:lpstr>
      <vt:lpstr>Anton</vt:lpstr>
      <vt:lpstr>Quattrocento</vt:lpstr>
      <vt:lpstr>Arial</vt:lpstr>
      <vt:lpstr>Calibri</vt:lpstr>
      <vt:lpstr>Courier 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In today's world, managing a sports club efficiently is crucial for providing quality services and fostering member engagement. However, traditional approaches often face challenges like inefficient course administration, instructor</dc:title>
  <cp:lastModifiedBy>אחמד מחאמיד</cp:lastModifiedBy>
  <cp:revision>2</cp:revision>
  <dcterms:created xsi:type="dcterms:W3CDTF">2006-08-16T00:00:00Z</dcterms:created>
  <dcterms:modified xsi:type="dcterms:W3CDTF">2024-05-25T20:55:03Z</dcterms:modified>
  <dc:identifier>DAGGERwaPww</dc:identifier>
</cp:coreProperties>
</file>